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sldIdLst>
    <p:sldId id="270" r:id="rId2"/>
    <p:sldId id="265" r:id="rId3"/>
    <p:sldId id="266" r:id="rId4"/>
    <p:sldId id="260" r:id="rId5"/>
    <p:sldId id="262" r:id="rId6"/>
    <p:sldId id="268" r:id="rId7"/>
    <p:sldId id="269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709"/>
  </p:normalViewPr>
  <p:slideViewPr>
    <p:cSldViewPr snapToGrid="0">
      <p:cViewPr varScale="1">
        <p:scale>
          <a:sx n="110" d="100"/>
          <a:sy n="110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617EC-DF38-614D-9492-AA8871BCA939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8C45D-28BE-B548-A120-988AA4084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7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F36768-CFD9-41B9-9025-8A5F6CDBAA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88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4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6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8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1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44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6/20/24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6/20/24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0439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6/20/24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4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6/20/24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9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6/20/24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199CE6B-5DE6-4A2D-B72E-5E8969F9F56F}" type="datetime1">
              <a:rPr lang="en-US" smtClean="0"/>
              <a:t>6/20/24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8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t>6/20/24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6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9">
            <a:extLst>
              <a:ext uri="{FF2B5EF4-FFF2-40B4-BE49-F238E27FC236}">
                <a16:creationId xmlns:a16="http://schemas.microsoft.com/office/drawing/2014/main" id="{B9FC8C29-5ACB-4EA5-AFFF-C90D800B1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1">
            <a:extLst>
              <a:ext uri="{FF2B5EF4-FFF2-40B4-BE49-F238E27FC236}">
                <a16:creationId xmlns:a16="http://schemas.microsoft.com/office/drawing/2014/main" id="{1E607842-B868-49DF-9A7F-774F6BCCE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200025"/>
            <a:ext cx="164465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9">
            <a:extLst>
              <a:ext uri="{FF2B5EF4-FFF2-40B4-BE49-F238E27FC236}">
                <a16:creationId xmlns:a16="http://schemas.microsoft.com/office/drawing/2014/main" id="{ACB24B70-ACB3-4DCD-BCB8-A6451D5AA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12" y="2223212"/>
            <a:ext cx="5994888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800" b="1" i="0" u="none" strike="noStrike" kern="1200" cap="none" spc="-15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ENAC ALUMNI </a:t>
            </a:r>
            <a:endParaRPr lang="fr-FR" altLang="fr-FR" sz="4800" b="1" spc="-150" dirty="0">
              <a:solidFill>
                <a:srgbClr val="E7E6E6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1" i="0" u="none" strike="noStrike" kern="1200" cap="none" spc="-15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Digital Transformation </a:t>
            </a:r>
            <a:r>
              <a:rPr kumimoji="0" lang="fr-FR" altLang="fr-FR" sz="2400" b="1" i="0" u="none" strike="noStrike" kern="1200" cap="none" spc="-15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Think</a:t>
            </a:r>
            <a:r>
              <a:rPr kumimoji="0" lang="fr-FR" altLang="fr-FR" sz="2400" b="1" i="0" u="none" strike="noStrike" kern="1200" cap="none" spc="-15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Tank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2400" b="1" spc="-150" dirty="0">
                <a:solidFill>
                  <a:srgbClr val="E7E6E6"/>
                </a:solidFill>
                <a:latin typeface="Century Gothic" panose="020B0502020202020204" pitchFamily="34" charset="0"/>
              </a:rPr>
              <a:t>Kick-off Meeting</a:t>
            </a:r>
            <a:endParaRPr kumimoji="0" lang="fr-FR" altLang="fr-FR" sz="2400" b="1" i="0" u="none" strike="noStrike" kern="1200" cap="none" spc="-15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800" b="1" spc="-150" dirty="0">
                <a:solidFill>
                  <a:srgbClr val="E7E6E6"/>
                </a:solidFill>
                <a:latin typeface="Century Gothic" panose="020B0502020202020204" pitchFamily="34" charset="0"/>
              </a:rPr>
              <a:t>20th June, 2024</a:t>
            </a:r>
            <a:endParaRPr kumimoji="0" lang="fr-FR" altLang="fr-FR" sz="2400" b="1" i="0" u="none" strike="noStrike" kern="1200" cap="none" spc="-15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840B8-1F64-3B37-7464-B3EA814A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9EB8F-8291-8CB0-4D76-896DCF388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CA" sz="1800" b="0" i="0" u="none" strike="noStrike" dirty="0">
                <a:solidFill>
                  <a:srgbClr val="000000"/>
                </a:solidFill>
                <a:effectLst/>
              </a:rPr>
              <a:t>Welcome and Introductions</a:t>
            </a:r>
          </a:p>
          <a:p>
            <a:pPr>
              <a:buFont typeface="+mj-lt"/>
              <a:buAutoNum type="arabicPeriod"/>
            </a:pPr>
            <a:r>
              <a:rPr lang="en-CA" sz="1800" b="0" i="0" u="none" strike="noStrike" dirty="0">
                <a:solidFill>
                  <a:srgbClr val="000000"/>
                </a:solidFill>
                <a:effectLst/>
              </a:rPr>
              <a:t>Current Digital Transformation Landscape</a:t>
            </a:r>
          </a:p>
          <a:p>
            <a:pPr>
              <a:buFont typeface="+mj-lt"/>
              <a:buAutoNum type="arabicPeriod"/>
            </a:pPr>
            <a:r>
              <a:rPr lang="en-CA" sz="1800" b="0" i="0" u="none" strike="noStrike" dirty="0">
                <a:solidFill>
                  <a:srgbClr val="000000"/>
                </a:solidFill>
                <a:effectLst/>
              </a:rPr>
              <a:t>Identifying Key Challenges and Opportunities</a:t>
            </a:r>
          </a:p>
          <a:p>
            <a:pPr>
              <a:buFont typeface="+mj-lt"/>
              <a:buAutoNum type="arabicPeriod"/>
            </a:pPr>
            <a:r>
              <a:rPr lang="en-CA" sz="1800" b="0" i="0" u="none" strike="noStrike" dirty="0">
                <a:solidFill>
                  <a:srgbClr val="000000"/>
                </a:solidFill>
                <a:effectLst/>
              </a:rPr>
              <a:t>Strategic Goals</a:t>
            </a:r>
            <a:endParaRPr lang="en-CA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CA" sz="1800" b="0" i="0" u="none" strike="noStrike" dirty="0">
                <a:solidFill>
                  <a:srgbClr val="000000"/>
                </a:solidFill>
                <a:effectLst/>
              </a:rPr>
              <a:t>Operational Objectives</a:t>
            </a:r>
            <a:endParaRPr lang="en-CA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CA" sz="1800" b="0" i="0" u="none" strike="noStrike" dirty="0">
                <a:solidFill>
                  <a:srgbClr val="000000"/>
                </a:solidFill>
                <a:effectLst/>
              </a:rPr>
              <a:t>Next Steps and Action Items</a:t>
            </a:r>
          </a:p>
          <a:p>
            <a:pPr algn="l">
              <a:buFont typeface="+mj-lt"/>
              <a:buAutoNum type="arabicPeriod"/>
            </a:pPr>
            <a:r>
              <a:rPr lang="en-CA" sz="1800" b="0" i="0" u="none" strike="noStrike" dirty="0">
                <a:solidFill>
                  <a:srgbClr val="000000"/>
                </a:solidFill>
                <a:effectLst/>
              </a:rPr>
              <a:t>Q&amp;A and Open Discussion</a:t>
            </a:r>
          </a:p>
          <a:p>
            <a:endParaRPr lang="en-US" dirty="0"/>
          </a:p>
        </p:txBody>
      </p:sp>
      <p:pic>
        <p:nvPicPr>
          <p:cNvPr id="5" name="Picture 6" descr="Back to main page">
            <a:extLst>
              <a:ext uri="{FF2B5EF4-FFF2-40B4-BE49-F238E27FC236}">
                <a16:creationId xmlns:a16="http://schemas.microsoft.com/office/drawing/2014/main" id="{02095D59-EA00-6007-E577-1CB47DE54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260" y="5858671"/>
            <a:ext cx="755073" cy="7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65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C8AA6-781E-1FDD-A024-FA141BDBF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b="0" i="0" u="none" strike="noStrike" dirty="0">
                <a:solidFill>
                  <a:srgbClr val="000000"/>
                </a:solidFill>
                <a:effectLst/>
              </a:rPr>
              <a:t>Current Digital Transformation Landscape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2BBEA-8B83-225A-E36C-61F280943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Digital Transformation</a:t>
            </a:r>
          </a:p>
          <a:p>
            <a:r>
              <a:rPr lang="en-US" dirty="0"/>
              <a:t>New Trends and Technology Integration</a:t>
            </a:r>
          </a:p>
          <a:p>
            <a:r>
              <a:rPr lang="en-US" dirty="0"/>
              <a:t>Development/Design Methodologies</a:t>
            </a:r>
          </a:p>
          <a:p>
            <a:r>
              <a:rPr lang="en-US" dirty="0"/>
              <a:t>AI/ML</a:t>
            </a:r>
          </a:p>
          <a:p>
            <a:r>
              <a:rPr lang="en-US" dirty="0"/>
              <a:t>Cybersecurity </a:t>
            </a:r>
          </a:p>
          <a:p>
            <a:r>
              <a:rPr lang="en-US" dirty="0"/>
              <a:t>Safety</a:t>
            </a:r>
          </a:p>
          <a:p>
            <a:r>
              <a:rPr lang="en-US" dirty="0"/>
              <a:t>Compliance and Regulations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B04F8DC-448A-D92E-AFA7-A789E3CB7D31}"/>
              </a:ext>
            </a:extLst>
          </p:cNvPr>
          <p:cNvSpPr txBox="1">
            <a:spLocks/>
          </p:cNvSpPr>
          <p:nvPr/>
        </p:nvSpPr>
        <p:spPr bwMode="black">
          <a:xfrm>
            <a:off x="7817416" y="3790584"/>
            <a:ext cx="3718091" cy="390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800" b="1" dirty="0">
                <a:solidFill>
                  <a:srgbClr val="000000"/>
                </a:solidFill>
              </a:rPr>
              <a:t>Key Challenges and Opportunities</a:t>
            </a:r>
            <a:endParaRPr lang="en-US" sz="800" b="1" dirty="0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37340A60-85BA-71AE-484D-4AF557B794D4}"/>
              </a:ext>
            </a:extLst>
          </p:cNvPr>
          <p:cNvSpPr/>
          <p:nvPr/>
        </p:nvSpPr>
        <p:spPr>
          <a:xfrm>
            <a:off x="6986953" y="2638044"/>
            <a:ext cx="539262" cy="2695956"/>
          </a:xfrm>
          <a:prstGeom prst="rightBrace">
            <a:avLst>
              <a:gd name="adj1" fmla="val 8333"/>
              <a:gd name="adj2" fmla="val 488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 descr="Back to main page">
            <a:extLst>
              <a:ext uri="{FF2B5EF4-FFF2-40B4-BE49-F238E27FC236}">
                <a16:creationId xmlns:a16="http://schemas.microsoft.com/office/drawing/2014/main" id="{DA11B1E8-246A-3AFC-5BE1-29BEA27E2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260" y="5858671"/>
            <a:ext cx="755073" cy="7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61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095-F687-CA07-DCEE-BCE4C7BE1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4256"/>
            <a:ext cx="7729728" cy="1188720"/>
          </a:xfrm>
        </p:spPr>
        <p:txBody>
          <a:bodyPr/>
          <a:lstStyle/>
          <a:p>
            <a:r>
              <a:rPr lang="en-US" dirty="0"/>
              <a:t>Strategic goals of 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05CB3-15D3-A18B-2A4E-54133405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739" y="1759527"/>
            <a:ext cx="10376521" cy="485421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b="1" dirty="0"/>
              <a:t>Boost Cybersecurity Awareness:</a:t>
            </a:r>
            <a:r>
              <a:rPr lang="en-CA" dirty="0"/>
              <a:t> Educate aviation professionals about cybersecurity risks and encourage the adoption of advanced digital threat detection technologies.</a:t>
            </a:r>
          </a:p>
          <a:p>
            <a:pPr marL="342900" indent="-342900">
              <a:buFont typeface="+mj-lt"/>
              <a:buAutoNum type="arabicPeriod"/>
            </a:pPr>
            <a:r>
              <a:rPr lang="en-CA" b="1" dirty="0"/>
              <a:t>Develop Workforce Skills:</a:t>
            </a:r>
            <a:r>
              <a:rPr lang="en-CA" dirty="0"/>
              <a:t> Partner with academic institutions and industry experts to create programs that teach data analytics, software engineering, and cybersecurity management, ensuring the workforce can leverage digital technologies effectively.</a:t>
            </a:r>
          </a:p>
          <a:p>
            <a:pPr marL="342900" indent="-342900">
              <a:buFont typeface="+mj-lt"/>
              <a:buAutoNum type="arabicPeriod"/>
            </a:pPr>
            <a:r>
              <a:rPr lang="en-CA" b="1" i="0" u="none" strike="noStrike" dirty="0">
                <a:solidFill>
                  <a:srgbClr val="000000"/>
                </a:solidFill>
                <a:effectLst/>
              </a:rPr>
              <a:t>Research &amp; Development: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Promote targeted research in aviation digitalization across various sectors, including AI, machine learning, cybersecurity, data analytics, safety, new design methodologies, sustainability, optimization</a:t>
            </a:r>
            <a:r>
              <a:rPr lang="en-CA" dirty="0">
                <a:solidFill>
                  <a:srgbClr val="000000"/>
                </a:solidFill>
                <a:latin typeface="-webkit-standard"/>
              </a:rPr>
              <a:t>, integration, automation etc.</a:t>
            </a:r>
            <a:endParaRPr lang="en-CA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342900" indent="-342900">
              <a:buFont typeface="+mj-lt"/>
              <a:buAutoNum type="arabicPeriod"/>
            </a:pPr>
            <a:r>
              <a:rPr lang="en-CA" b="1" dirty="0"/>
              <a:t>Encourage Collaboration:</a:t>
            </a:r>
            <a:r>
              <a:rPr lang="en-CA" dirty="0"/>
              <a:t> Promote collaboration among aviation stakeholders to share best practices and develop innovative digital solutions, aligning with industry standards.</a:t>
            </a:r>
          </a:p>
          <a:p>
            <a:pPr marL="342900" indent="-342900">
              <a:buFont typeface="+mj-lt"/>
              <a:buAutoNum type="arabicPeriod"/>
            </a:pPr>
            <a:r>
              <a:rPr lang="en-CA" b="1" dirty="0"/>
              <a:t>Support Policy Reforms:</a:t>
            </a:r>
            <a:r>
              <a:rPr lang="en-CA" dirty="0"/>
              <a:t> Advocate for policy changes that facilitate the responsible adoption of digital technologies in aviation, fostering innovation and ensuring safety.</a:t>
            </a:r>
          </a:p>
          <a:p>
            <a:pPr marL="342900" indent="-342900">
              <a:buFont typeface="+mj-lt"/>
              <a:buAutoNum type="arabicPeriod"/>
            </a:pPr>
            <a:r>
              <a:rPr lang="en-CA" b="1" dirty="0"/>
              <a:t>Promote Digital Transformation:</a:t>
            </a:r>
            <a:r>
              <a:rPr lang="en-CA" dirty="0"/>
              <a:t> Drive the adoption of digital technologies across the entire aviation sector, including airlines, airports, and aircraft manufacturers.</a:t>
            </a:r>
          </a:p>
          <a:p>
            <a:pPr marL="342900" indent="-342900">
              <a:buFont typeface="+mj-lt"/>
              <a:buAutoNum type="arabicPeriod"/>
            </a:pPr>
            <a:r>
              <a:rPr lang="en-CA" b="1" dirty="0"/>
              <a:t>Enhance Data Management and Analytics Capabilities:</a:t>
            </a:r>
            <a:r>
              <a:rPr lang="en-CA" dirty="0"/>
              <a:t> Develop strategies for efficient data handling and utilize advanced analytics to gain actionable insights, partnering with experts for state-of-the-art tools.</a:t>
            </a:r>
          </a:p>
          <a:p>
            <a:pPr marL="342900" indent="-342900" algn="just">
              <a:buFont typeface="+mj-lt"/>
              <a:buAutoNum type="arabicPeriod"/>
            </a:pPr>
            <a:endParaRPr lang="en-CA" b="0" i="0" u="none" strike="noStrike" dirty="0">
              <a:solidFill>
                <a:srgbClr val="0D0D0D"/>
              </a:solidFill>
              <a:effectLst/>
              <a:latin typeface="Söhne"/>
            </a:endParaRPr>
          </a:p>
        </p:txBody>
      </p:sp>
      <p:pic>
        <p:nvPicPr>
          <p:cNvPr id="4" name="Picture 6" descr="Back to main page">
            <a:extLst>
              <a:ext uri="{FF2B5EF4-FFF2-40B4-BE49-F238E27FC236}">
                <a16:creationId xmlns:a16="http://schemas.microsoft.com/office/drawing/2014/main" id="{0854AF74-CC02-18BB-B4BF-C6522D744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260" y="5858671"/>
            <a:ext cx="755073" cy="7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42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CEEE-3EB9-8745-A538-C0835681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5092"/>
            <a:ext cx="7729728" cy="1188720"/>
          </a:xfrm>
        </p:spPr>
        <p:txBody>
          <a:bodyPr/>
          <a:lstStyle/>
          <a:p>
            <a:r>
              <a:rPr lang="en-US" dirty="0"/>
              <a:t>Operational objectives of </a:t>
            </a:r>
            <a:r>
              <a:rPr lang="en-US" dirty="0" err="1"/>
              <a:t>tt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106CB-0667-0210-92D1-6D64F3911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109" y="2010570"/>
            <a:ext cx="10307782" cy="4225637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CA" sz="2000" b="1" dirty="0"/>
              <a:t>Promote Awareness and Adoption:</a:t>
            </a:r>
            <a:r>
              <a:rPr lang="en-CA" sz="2000" dirty="0"/>
              <a:t> Increase awareness of digitalization benefits in aviation by hosting workshops, webinars, and publishing success stories and reports.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CA" sz="2000" b="1" dirty="0"/>
              <a:t>Facilitate Knowledge Exchange:</a:t>
            </a:r>
            <a:r>
              <a:rPr lang="en-CA" sz="2000" dirty="0"/>
              <a:t> Foster knowledge sharing and collaboration by organizing networking events, creating online forums, and facilitating peer-to-peer learning among members.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CA" sz="2000" b="1" dirty="0"/>
              <a:t>Engage Stakeholders:</a:t>
            </a:r>
            <a:r>
              <a:rPr lang="en-CA" sz="2000" dirty="0"/>
              <a:t> Actively engage with industry stakeholders to align initiatives with industry needs, collaborating with associations, government agencies, academic institutions, and technology providers.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CA" sz="2000" b="1" dirty="0"/>
              <a:t>Enhance Membership and Participation:</a:t>
            </a:r>
            <a:r>
              <a:rPr lang="en-CA" sz="2000" dirty="0"/>
              <a:t> Expand and diversify membership by developing outreach and marketing strategies, offering incentives like leadership roles and project collaborations, and fostering an inclusive environment to encourage engagement.</a:t>
            </a:r>
          </a:p>
          <a:p>
            <a:pPr marL="342900" indent="-342900" algn="just">
              <a:buFont typeface="+mj-lt"/>
              <a:buAutoNum type="arabicPeriod"/>
            </a:pPr>
            <a:endParaRPr lang="en-CA" sz="2000" b="0" i="0" u="none" strike="noStrike" dirty="0">
              <a:solidFill>
                <a:srgbClr val="0D0D0D"/>
              </a:solidFill>
              <a:effectLst/>
              <a:latin typeface="Söhne"/>
            </a:endParaRPr>
          </a:p>
        </p:txBody>
      </p:sp>
      <p:pic>
        <p:nvPicPr>
          <p:cNvPr id="5" name="Picture 6" descr="Back to main page">
            <a:extLst>
              <a:ext uri="{FF2B5EF4-FFF2-40B4-BE49-F238E27FC236}">
                <a16:creationId xmlns:a16="http://schemas.microsoft.com/office/drawing/2014/main" id="{B5EB5A4C-F1EC-DCDE-3195-8C2FC1E89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260" y="5858671"/>
            <a:ext cx="755073" cy="7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31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997EC-4429-A55F-F6B5-3CD622DB9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and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F4276-B795-0DD6-86BA-DD122CCBF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Creation of Subgroups  (ATM, UTM, Airports, Airlines)</a:t>
            </a:r>
          </a:p>
          <a:p>
            <a:r>
              <a:rPr lang="en-CA" i="0" u="none" strike="noStrike" dirty="0">
                <a:solidFill>
                  <a:srgbClr val="000000"/>
                </a:solidFill>
                <a:effectLst/>
              </a:rPr>
              <a:t>Meetings Schedule: </a:t>
            </a:r>
            <a:r>
              <a:rPr lang="en-CA" b="0" i="0" u="none" strike="noStrike" dirty="0">
                <a:solidFill>
                  <a:srgbClr val="000000"/>
                </a:solidFill>
                <a:effectLst/>
              </a:rPr>
              <a:t>Quarterly meetings, with additional sessions scheduled as needed to focus on specific actions and detailed breakdowns.</a:t>
            </a:r>
          </a:p>
          <a:p>
            <a:r>
              <a:rPr lang="en-US" dirty="0"/>
              <a:t>Creation of Panel Discussions, White Papers, Case Studies, Community engagement, Webinars,  etc.</a:t>
            </a:r>
          </a:p>
          <a:p>
            <a:r>
              <a:rPr lang="en-US" dirty="0"/>
              <a:t>Creation of Media Presence (</a:t>
            </a:r>
            <a:r>
              <a:rPr lang="en-US" dirty="0" err="1"/>
              <a:t>linkedin</a:t>
            </a:r>
            <a:r>
              <a:rPr lang="en-US" dirty="0"/>
              <a:t>, twitter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Creation of shared space (cloud)</a:t>
            </a:r>
          </a:p>
          <a:p>
            <a:r>
              <a:rPr lang="en-US" dirty="0"/>
              <a:t>Create newspaper to share progress</a:t>
            </a:r>
          </a:p>
          <a:p>
            <a:r>
              <a:rPr lang="en-US" dirty="0"/>
              <a:t>Positions to be filled – Vice Chair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6" descr="Back to main page">
            <a:extLst>
              <a:ext uri="{FF2B5EF4-FFF2-40B4-BE49-F238E27FC236}">
                <a16:creationId xmlns:a16="http://schemas.microsoft.com/office/drawing/2014/main" id="{E35384A6-6884-7951-A12C-574F460F9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260" y="5858671"/>
            <a:ext cx="755073" cy="7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907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997EC-4429-A55F-F6B5-3CD622DB9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/>
          <a:lstStyle/>
          <a:p>
            <a:r>
              <a:rPr lang="en-CA" sz="2800" b="0" i="0" u="none" strike="noStrike" dirty="0">
                <a:solidFill>
                  <a:srgbClr val="000000"/>
                </a:solidFill>
                <a:effectLst/>
              </a:rPr>
              <a:t>Q&amp;A and Open Discussion</a:t>
            </a:r>
            <a:endParaRPr lang="en-US" dirty="0"/>
          </a:p>
        </p:txBody>
      </p:sp>
      <p:pic>
        <p:nvPicPr>
          <p:cNvPr id="5" name="Picture 6" descr="Back to main page">
            <a:extLst>
              <a:ext uri="{FF2B5EF4-FFF2-40B4-BE49-F238E27FC236}">
                <a16:creationId xmlns:a16="http://schemas.microsoft.com/office/drawing/2014/main" id="{D9B66E6B-9A80-3FB8-89D5-0B140C7DC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260" y="5858671"/>
            <a:ext cx="755073" cy="7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18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997EC-4429-A55F-F6B5-3CD622DB9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/>
          <a:lstStyle/>
          <a:p>
            <a:r>
              <a:rPr lang="en-CA" sz="2800" b="0" i="0" u="none" strike="noStrike" dirty="0">
                <a:solidFill>
                  <a:srgbClr val="000000"/>
                </a:solidFill>
                <a:effectLst/>
              </a:rPr>
              <a:t>Thank you for your participation!</a:t>
            </a:r>
            <a:endParaRPr lang="en-US" dirty="0"/>
          </a:p>
        </p:txBody>
      </p:sp>
      <p:pic>
        <p:nvPicPr>
          <p:cNvPr id="5" name="Picture 6" descr="Back to main page">
            <a:extLst>
              <a:ext uri="{FF2B5EF4-FFF2-40B4-BE49-F238E27FC236}">
                <a16:creationId xmlns:a16="http://schemas.microsoft.com/office/drawing/2014/main" id="{D9B66E6B-9A80-3FB8-89D5-0B140C7DC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260" y="5858671"/>
            <a:ext cx="755073" cy="7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34909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280</TotalTime>
  <Words>484</Words>
  <Application>Microsoft Macintosh PowerPoint</Application>
  <PresentationFormat>Widescreen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-webkit-standard</vt:lpstr>
      <vt:lpstr>Aptos</vt:lpstr>
      <vt:lpstr>Arial</vt:lpstr>
      <vt:lpstr>Calibri</vt:lpstr>
      <vt:lpstr>Century Gothic</vt:lpstr>
      <vt:lpstr>Gill Sans MT</vt:lpstr>
      <vt:lpstr>Söhne</vt:lpstr>
      <vt:lpstr>Parcel</vt:lpstr>
      <vt:lpstr>PowerPoint Presentation</vt:lpstr>
      <vt:lpstr>Agenda</vt:lpstr>
      <vt:lpstr>Current Digital Transformation Landscape</vt:lpstr>
      <vt:lpstr>Strategic goals of TT</vt:lpstr>
      <vt:lpstr>Operational objectives of tt</vt:lpstr>
      <vt:lpstr>Next steps and action items</vt:lpstr>
      <vt:lpstr>Q&amp;A and Open Discussion</vt:lpstr>
      <vt:lpstr>Thank you for your participation!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Transformation  Think Tank</dc:title>
  <dc:creator>Stojanche Gjorcheski</dc:creator>
  <cp:lastModifiedBy>Stojanche Gjorcheski</cp:lastModifiedBy>
  <cp:revision>26</cp:revision>
  <dcterms:created xsi:type="dcterms:W3CDTF">2024-03-26T12:51:24Z</dcterms:created>
  <dcterms:modified xsi:type="dcterms:W3CDTF">2024-06-20T18:04:54Z</dcterms:modified>
</cp:coreProperties>
</file>